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3888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>
                <a:solidFill>
                  <a:srgbClr val="0070C0"/>
                </a:solidFill>
              </a:rPr>
              <a:t>СУЧАСНА 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АНГЛІЙСЬКА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ЛІТЕРАТУРА»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6858000" cy="914400"/>
          </a:xfrm>
        </p:spPr>
        <p:txBody>
          <a:bodyPr/>
          <a:lstStyle/>
          <a:p>
            <a:r>
              <a:rPr lang="uk-UA" dirty="0" smtClean="0"/>
              <a:t>Викладач </a:t>
            </a:r>
            <a:r>
              <a:rPr lang="uk-UA" dirty="0" smtClean="0"/>
              <a:t>– Валентина </a:t>
            </a:r>
            <a:r>
              <a:rPr lang="uk-UA" dirty="0" err="1" smtClean="0"/>
              <a:t>Мелконян</a:t>
            </a:r>
            <a:r>
              <a:rPr lang="uk-UA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9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57192" y="620688"/>
            <a:ext cx="57912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5256584"/>
          </a:xfrm>
        </p:spPr>
        <p:txBody>
          <a:bodyPr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b="0" dirty="0">
                <a:solidFill>
                  <a:srgbClr val="000000"/>
                </a:solidFill>
                <a:latin typeface="Times New Roman"/>
              </a:rPr>
              <a:t>У сучасних умовах, коли англійська мова поширилася по всьому світу, природно змінюється і її роль, і саме розуміння англійської і навіть британської культури та літератури.</a:t>
            </a:r>
          </a:p>
          <a:p>
            <a:pPr indent="450215" algn="just">
              <a:spcAft>
                <a:spcPts val="0"/>
              </a:spcAft>
            </a:pPr>
            <a:r>
              <a:rPr lang="uk-UA" b="0" dirty="0">
                <a:solidFill>
                  <a:srgbClr val="000000"/>
                </a:solidFill>
                <a:latin typeface="Times New Roman"/>
              </a:rPr>
              <a:t>До 70-х років </a:t>
            </a:r>
            <a:r>
              <a:rPr lang="en-US" b="0" dirty="0">
                <a:solidFill>
                  <a:srgbClr val="000000"/>
                </a:solidFill>
                <a:latin typeface="Times New Roman"/>
              </a:rPr>
              <a:t>XX </a:t>
            </a:r>
            <a:r>
              <a:rPr lang="uk-UA" b="0" dirty="0">
                <a:solidFill>
                  <a:srgbClr val="000000"/>
                </a:solidFill>
                <a:latin typeface="Times New Roman"/>
              </a:rPr>
              <a:t>століття під терміном «англійська література» </a:t>
            </a:r>
            <a:r>
              <a:rPr lang="ru-RU" b="0" dirty="0" err="1" smtClean="0">
                <a:solidFill>
                  <a:srgbClr val="000000"/>
                </a:solidFill>
                <a:latin typeface="Times New Roman"/>
              </a:rPr>
              <a:t>розумылося</a:t>
            </a:r>
            <a:r>
              <a:rPr lang="ru-RU" b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b="0" dirty="0" smtClean="0">
                <a:solidFill>
                  <a:srgbClr val="000000"/>
                </a:solidFill>
                <a:latin typeface="Times New Roman"/>
              </a:rPr>
              <a:t>творчість </a:t>
            </a:r>
            <a:r>
              <a:rPr lang="uk-UA" b="0" dirty="0">
                <a:solidFill>
                  <a:srgbClr val="000000"/>
                </a:solidFill>
                <a:latin typeface="Times New Roman"/>
              </a:rPr>
              <a:t>письменників, які проживають на території Британських островів. </a:t>
            </a:r>
            <a:endParaRPr lang="en-US" b="0" dirty="0" smtClean="0">
              <a:solidFill>
                <a:srgbClr val="000000"/>
              </a:solidFill>
              <a:latin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uk-UA" b="0" dirty="0" smtClean="0">
                <a:solidFill>
                  <a:srgbClr val="000000"/>
                </a:solidFill>
                <a:latin typeface="Times New Roman"/>
              </a:rPr>
              <a:t>З </a:t>
            </a:r>
            <a:r>
              <a:rPr lang="uk-UA" b="0" dirty="0">
                <a:solidFill>
                  <a:srgbClr val="000000"/>
                </a:solidFill>
                <a:latin typeface="Times New Roman"/>
              </a:rPr>
              <a:t>другої половини ХХ століття стан англійської літератури зазнає змін внаслідок процесів, що відбувалися в світі починаючи приблизно з 60-х років – розпад великих європейських імперій, заміна їх світовим економічним пануванням США, руйнування традиційних геополітичних кордонів, масова міграція і створення багатонаціональних спільнот, руйнування бар’єрів між культурами, національностями, цивілізаціями і подальше мультикультурне змішання</a:t>
            </a:r>
            <a:r>
              <a:rPr lang="uk-UA" b="0" dirty="0">
                <a:solidFill>
                  <a:srgbClr val="FF9900"/>
                </a:solidFill>
                <a:latin typeface="Times New Roman"/>
              </a:rPr>
              <a:t>,</a:t>
            </a:r>
            <a:r>
              <a:rPr lang="uk-UA" b="0" dirty="0">
                <a:solidFill>
                  <a:srgbClr val="000000"/>
                </a:solidFill>
                <a:latin typeface="Times New Roman"/>
              </a:rPr>
              <a:t> яке </a:t>
            </a:r>
            <a:r>
              <a:rPr lang="uk-UA" b="0" dirty="0" err="1">
                <a:solidFill>
                  <a:srgbClr val="000000"/>
                </a:solidFill>
                <a:latin typeface="Times New Roman"/>
              </a:rPr>
              <a:t>є наслідком </a:t>
            </a:r>
            <a:r>
              <a:rPr lang="uk-UA" b="0" dirty="0" err="1" smtClean="0">
                <a:solidFill>
                  <a:srgbClr val="000000"/>
                </a:solidFill>
                <a:latin typeface="Times New Roman"/>
              </a:rPr>
              <a:t>сво</a:t>
            </a:r>
            <a:r>
              <a:rPr lang="uk-UA" b="0" dirty="0" smtClean="0">
                <a:solidFill>
                  <a:srgbClr val="000000"/>
                </a:solidFill>
                <a:latin typeface="Times New Roman"/>
              </a:rPr>
              <a:t>го роду «реактивної</a:t>
            </a:r>
            <a:r>
              <a:rPr lang="uk-UA" b="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uk-UA" b="0" dirty="0" smtClean="0">
                <a:solidFill>
                  <a:srgbClr val="000000"/>
                </a:solidFill>
                <a:latin typeface="Times New Roman"/>
              </a:rPr>
              <a:t>колонізації» Великобританії</a:t>
            </a:r>
            <a:r>
              <a:rPr lang="uk-UA" b="0" dirty="0">
                <a:solidFill>
                  <a:srgbClr val="000000"/>
                </a:solidFill>
                <a:latin typeface="Times New Roman"/>
              </a:rPr>
              <a:t>, в результаті </a:t>
            </a:r>
            <a:r>
              <a:rPr lang="uk-UA" b="0" dirty="0" smtClean="0">
                <a:solidFill>
                  <a:srgbClr val="000000"/>
                </a:solidFill>
                <a:latin typeface="Times New Roman"/>
              </a:rPr>
              <a:t>якої створюються  нові й нові твори літератури.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19380"/>
            <a:ext cx="1025078" cy="177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51" y="5255768"/>
            <a:ext cx="1325147" cy="156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91197"/>
            <a:ext cx="1800200" cy="12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98" y="5391559"/>
            <a:ext cx="22288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75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курсу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Ознайомитися</a:t>
            </a:r>
            <a:r>
              <a:rPr lang="ru-RU" dirty="0" smtClean="0"/>
              <a:t>  </a:t>
            </a:r>
            <a:r>
              <a:rPr lang="ru-RU" dirty="0"/>
              <a:t>з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тенденціями</a:t>
            </a:r>
            <a:r>
              <a:rPr lang="ru-RU" dirty="0"/>
              <a:t> 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ХХ-ХХІ </a:t>
            </a:r>
            <a:r>
              <a:rPr lang="ru-RU" dirty="0" err="1"/>
              <a:t>століття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цілісної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,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/>
              <a:t>Д</a:t>
            </a:r>
            <a:r>
              <a:rPr lang="ru-RU" dirty="0" err="1" smtClean="0"/>
              <a:t>ослідити</a:t>
            </a:r>
            <a:r>
              <a:rPr lang="ru-RU" dirty="0" smtClean="0"/>
              <a:t>  </a:t>
            </a:r>
            <a:r>
              <a:rPr lang="ru-RU" dirty="0" err="1" smtClean="0"/>
              <a:t>сучасн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особливост</a:t>
            </a:r>
            <a:r>
              <a:rPr lang="uk-UA" dirty="0" smtClean="0"/>
              <a:t>і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загальносвітового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2" y="3933056"/>
            <a:ext cx="8028384" cy="505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67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формувати</a:t>
            </a:r>
            <a:r>
              <a:rPr lang="ru-RU" dirty="0" smtClean="0"/>
              <a:t> 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англійської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Закріпити</a:t>
            </a:r>
            <a:r>
              <a:rPr lang="ru-RU" dirty="0" smtClean="0"/>
              <a:t> </a:t>
            </a: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у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культурологічному</a:t>
            </a:r>
            <a:r>
              <a:rPr lang="ru-RU" dirty="0"/>
              <a:t> </a:t>
            </a:r>
            <a:r>
              <a:rPr lang="ru-RU" dirty="0" err="1"/>
              <a:t>контексті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278"/>
            <a:ext cx="9073008" cy="354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3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718"/>
            <a:ext cx="9612560" cy="1371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5266928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модернізму</a:t>
            </a:r>
            <a:r>
              <a:rPr lang="ru-RU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Жанр </a:t>
            </a:r>
            <a:r>
              <a:rPr lang="ru-RU" dirty="0" err="1"/>
              <a:t>антиутопії</a:t>
            </a:r>
            <a:r>
              <a:rPr lang="ru-RU" dirty="0"/>
              <a:t> 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пол.. ХХ ст..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«</a:t>
            </a:r>
            <a:r>
              <a:rPr lang="ru-RU" dirty="0" err="1"/>
              <a:t>Сердиті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люди» 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пол. ХХ ст..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smtClean="0"/>
              <a:t>Жанр </a:t>
            </a:r>
            <a:r>
              <a:rPr lang="ru-RU" dirty="0" err="1"/>
              <a:t>інтелектуального</a:t>
            </a:r>
            <a:r>
              <a:rPr lang="ru-RU" dirty="0"/>
              <a:t> роману 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Своєрідність</a:t>
            </a:r>
            <a:r>
              <a:rPr lang="ru-RU" dirty="0" smtClean="0"/>
              <a:t> </a:t>
            </a:r>
            <a:r>
              <a:rPr lang="ru-RU" dirty="0" err="1"/>
              <a:t>англійського</a:t>
            </a:r>
            <a:r>
              <a:rPr lang="ru-RU" dirty="0"/>
              <a:t> </a:t>
            </a:r>
            <a:r>
              <a:rPr lang="ru-RU" dirty="0" err="1"/>
              <a:t>постмодернізму</a:t>
            </a:r>
            <a:r>
              <a:rPr lang="ru-RU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Мультикультуралізм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англійській</a:t>
            </a:r>
            <a:r>
              <a:rPr lang="ru-RU" dirty="0"/>
              <a:t> </a:t>
            </a:r>
            <a:r>
              <a:rPr lang="ru-RU" dirty="0" err="1"/>
              <a:t>літературі</a:t>
            </a:r>
            <a:r>
              <a:rPr lang="ru-RU" dirty="0"/>
              <a:t> ХХІ ст..</a:t>
            </a:r>
          </a:p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18895"/>
            <a:ext cx="3240360" cy="215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496" y="1844824"/>
            <a:ext cx="3665334" cy="244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08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820472" cy="515719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 Ви </a:t>
            </a:r>
            <a:r>
              <a:rPr lang="ru-RU" dirty="0" err="1"/>
              <a:t>навчитеся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на </a:t>
            </a:r>
            <a:r>
              <a:rPr lang="ru-RU" dirty="0" err="1"/>
              <a:t>завершення</a:t>
            </a:r>
            <a:r>
              <a:rPr lang="ru-RU" dirty="0"/>
              <a:t> курсу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та </a:t>
            </a:r>
            <a:r>
              <a:rPr lang="ru-RU" dirty="0" err="1"/>
              <a:t>практичні</a:t>
            </a:r>
            <a:r>
              <a:rPr lang="ru-RU" dirty="0"/>
              <a:t>  </a:t>
            </a:r>
            <a:r>
              <a:rPr lang="ru-RU" dirty="0" err="1"/>
              <a:t>проблеми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філології</a:t>
            </a:r>
            <a:r>
              <a:rPr lang="ru-RU" dirty="0"/>
              <a:t> (</a:t>
            </a:r>
            <a:r>
              <a:rPr lang="ru-RU" dirty="0" err="1"/>
              <a:t>лінгвістики</a:t>
            </a:r>
            <a:r>
              <a:rPr lang="ru-RU" dirty="0"/>
              <a:t>, </a:t>
            </a:r>
            <a:r>
              <a:rPr lang="ru-RU" dirty="0" err="1"/>
              <a:t>літературознавства</a:t>
            </a:r>
            <a:r>
              <a:rPr lang="ru-RU" dirty="0"/>
              <a:t>,   перекладу)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учитися</a:t>
            </a:r>
            <a:r>
              <a:rPr lang="ru-RU" dirty="0"/>
              <a:t> й </a:t>
            </a:r>
            <a:r>
              <a:rPr lang="ru-RU" dirty="0" err="1"/>
              <a:t>оволодівати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пошуку</a:t>
            </a:r>
            <a:r>
              <a:rPr lang="ru-RU" dirty="0"/>
              <a:t>, </a:t>
            </a:r>
            <a:r>
              <a:rPr lang="ru-RU" dirty="0" err="1"/>
              <a:t>опрацювання</a:t>
            </a:r>
            <a:r>
              <a:rPr lang="ru-RU" dirty="0"/>
              <a:t> та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/>
              <a:t>виявляти</a:t>
            </a:r>
            <a:r>
              <a:rPr lang="ru-RU" dirty="0"/>
              <a:t>, </a:t>
            </a:r>
            <a:r>
              <a:rPr lang="ru-RU" dirty="0" err="1"/>
              <a:t>ставити</a:t>
            </a:r>
            <a:r>
              <a:rPr lang="ru-RU" dirty="0"/>
              <a:t> та </a:t>
            </a:r>
            <a:r>
              <a:rPr lang="ru-RU" dirty="0" err="1"/>
              <a:t>вирішувати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команді</a:t>
            </a:r>
            <a:r>
              <a:rPr lang="ru-RU" dirty="0"/>
              <a:t> та автономно.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спілкуватися</a:t>
            </a:r>
            <a:r>
              <a:rPr lang="ru-RU" dirty="0"/>
              <a:t> </a:t>
            </a:r>
            <a:r>
              <a:rPr lang="ru-RU" dirty="0" err="1"/>
              <a:t>іноземною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до абстрактного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та синтезу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Навички</a:t>
            </a:r>
            <a:r>
              <a:rPr lang="ru-RU" dirty="0" smtClean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і </a:t>
            </a:r>
            <a:r>
              <a:rPr lang="ru-RU" dirty="0" err="1"/>
              <a:t>комунікаційних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на </a:t>
            </a:r>
            <a:r>
              <a:rPr lang="ru-RU" dirty="0" err="1"/>
              <a:t>належному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84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91264" cy="477274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Навички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 Ви </a:t>
            </a:r>
            <a:r>
              <a:rPr lang="ru-RU" dirty="0" err="1"/>
              <a:t>навчитеся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на </a:t>
            </a:r>
            <a:r>
              <a:rPr lang="ru-RU" dirty="0" err="1"/>
              <a:t>завершення</a:t>
            </a:r>
            <a:r>
              <a:rPr lang="ru-RU" dirty="0"/>
              <a:t> курсу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системні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давнини</a:t>
            </a:r>
            <a:r>
              <a:rPr lang="ru-RU" dirty="0"/>
              <a:t> до ХХІ 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, </a:t>
            </a:r>
            <a:r>
              <a:rPr lang="ru-RU" dirty="0" err="1"/>
              <a:t>жанрів</a:t>
            </a:r>
            <a:r>
              <a:rPr lang="ru-RU" dirty="0"/>
              <a:t> і </a:t>
            </a:r>
            <a:r>
              <a:rPr lang="ru-RU" dirty="0" err="1"/>
              <a:t>стилів</a:t>
            </a:r>
            <a:r>
              <a:rPr lang="ru-RU" dirty="0"/>
              <a:t>, </a:t>
            </a:r>
            <a:r>
              <a:rPr lang="ru-RU" dirty="0" err="1"/>
              <a:t>чільних</a:t>
            </a:r>
            <a:r>
              <a:rPr lang="ru-RU" dirty="0"/>
              <a:t>  </a:t>
            </a:r>
            <a:r>
              <a:rPr lang="ru-RU" dirty="0" err="1"/>
              <a:t>представників</a:t>
            </a:r>
            <a:r>
              <a:rPr lang="ru-RU" dirty="0"/>
              <a:t> та 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та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збирання</a:t>
            </a:r>
            <a:r>
              <a:rPr lang="ru-RU" dirty="0"/>
              <a:t> й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систематизації</a:t>
            </a:r>
            <a:r>
              <a:rPr lang="ru-RU" dirty="0"/>
              <a:t> та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мовних</a:t>
            </a:r>
            <a:r>
              <a:rPr lang="ru-RU" dirty="0"/>
              <a:t>, </a:t>
            </a:r>
            <a:r>
              <a:rPr lang="ru-RU" dirty="0" err="1"/>
              <a:t>літературних</a:t>
            </a:r>
            <a:r>
              <a:rPr lang="ru-RU" dirty="0"/>
              <a:t> </a:t>
            </a:r>
            <a:r>
              <a:rPr lang="ru-RU" dirty="0" err="1"/>
              <a:t>фактів</a:t>
            </a:r>
            <a:r>
              <a:rPr lang="ru-RU" dirty="0"/>
              <a:t>, </a:t>
            </a:r>
            <a:r>
              <a:rPr lang="ru-RU" dirty="0" err="1"/>
              <a:t>інтерпретації</a:t>
            </a:r>
            <a:r>
              <a:rPr lang="ru-RU" dirty="0"/>
              <a:t> та перекладу тексту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оперувати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термінологією</a:t>
            </a:r>
            <a:r>
              <a:rPr lang="ru-RU" dirty="0"/>
              <a:t> для </a:t>
            </a:r>
            <a:r>
              <a:rPr lang="ru-RU" dirty="0" err="1"/>
              <a:t>розв’язання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r>
              <a:rPr lang="ru-RU" dirty="0"/>
              <a:t>засад і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жанрів</a:t>
            </a:r>
            <a:r>
              <a:rPr lang="ru-RU" dirty="0"/>
              <a:t> і </a:t>
            </a:r>
            <a:r>
              <a:rPr lang="ru-RU" dirty="0" err="1"/>
              <a:t>стилів</a:t>
            </a:r>
            <a:r>
              <a:rPr lang="ru-RU" dirty="0"/>
              <a:t> державною та </a:t>
            </a:r>
            <a:r>
              <a:rPr lang="ru-RU" dirty="0" err="1"/>
              <a:t>іноземною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лінгвістичний</a:t>
            </a:r>
            <a:r>
              <a:rPr lang="ru-RU" dirty="0"/>
              <a:t>, </a:t>
            </a:r>
            <a:r>
              <a:rPr lang="ru-RU" dirty="0" err="1"/>
              <a:t>літературознавчий</a:t>
            </a:r>
            <a:r>
              <a:rPr lang="ru-RU" dirty="0"/>
              <a:t> та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філологічний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текстів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і </a:t>
            </a:r>
            <a:r>
              <a:rPr lang="ru-RU" dirty="0" err="1"/>
              <a:t>жанрів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28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/>
          </a:bodyPr>
          <a:lstStyle/>
          <a:p>
            <a:r>
              <a:rPr lang="ru-RU" sz="4000" dirty="0" err="1"/>
              <a:t>З</a:t>
            </a:r>
            <a:r>
              <a:rPr lang="ru-RU" sz="4000" dirty="0" err="1" smtClean="0"/>
              <a:t>апрошуємо</a:t>
            </a:r>
            <a:r>
              <a:rPr lang="ru-RU" sz="4000" dirty="0" smtClean="0"/>
              <a:t> </a:t>
            </a:r>
            <a:r>
              <a:rPr lang="ru-RU" sz="4000" dirty="0"/>
              <a:t>на курс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72220"/>
            <a:ext cx="7620000" cy="293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48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32</TotalTime>
  <Words>436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Главная</vt:lpstr>
      <vt:lpstr>«СУЧАСНА  АНГЛІЙСЬКА  ЛІТЕРАТУРА»</vt:lpstr>
      <vt:lpstr>Презентация PowerPoint</vt:lpstr>
      <vt:lpstr>Мета курсу </vt:lpstr>
      <vt:lpstr>Завдання курсу</vt:lpstr>
      <vt:lpstr>Зміст навчальної дисципліни:</vt:lpstr>
      <vt:lpstr>Висновки</vt:lpstr>
      <vt:lpstr>Висновки</vt:lpstr>
      <vt:lpstr>Запрошуємо на курс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«СУЧАСНА  АНГЛІЙСЬКА  ЛІТЕРАТУРА»</dc:title>
  <cp:lastModifiedBy>Admin</cp:lastModifiedBy>
  <cp:revision>4</cp:revision>
  <dcterms:modified xsi:type="dcterms:W3CDTF">2020-06-06T07:20:56Z</dcterms:modified>
</cp:coreProperties>
</file>